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86" r:id="rId2"/>
    <p:sldId id="411" r:id="rId3"/>
    <p:sldId id="412" r:id="rId4"/>
    <p:sldId id="413" r:id="rId5"/>
    <p:sldId id="405" r:id="rId6"/>
    <p:sldId id="421" r:id="rId7"/>
    <p:sldId id="415" r:id="rId8"/>
    <p:sldId id="402" r:id="rId9"/>
    <p:sldId id="419" r:id="rId10"/>
    <p:sldId id="407" r:id="rId11"/>
    <p:sldId id="416" r:id="rId12"/>
    <p:sldId id="417" r:id="rId13"/>
    <p:sldId id="418" r:id="rId14"/>
    <p:sldId id="408" r:id="rId15"/>
    <p:sldId id="410" r:id="rId16"/>
    <p:sldId id="42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3366FF"/>
    <a:srgbClr val="0000FF"/>
    <a:srgbClr val="FF0000"/>
    <a:srgbClr val="00FF00"/>
    <a:srgbClr val="FFFF00"/>
    <a:srgbClr val="FFFF99"/>
    <a:srgbClr val="00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51" autoAdjust="0"/>
    <p:restoredTop sz="93613" autoAdjust="0"/>
  </p:normalViewPr>
  <p:slideViewPr>
    <p:cSldViewPr>
      <p:cViewPr varScale="1">
        <p:scale>
          <a:sx n="81" d="100"/>
          <a:sy n="81" d="100"/>
        </p:scale>
        <p:origin x="-14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.VnTime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.VnTime" pitchFamily="34" charset="0"/>
                <a:cs typeface="+mn-cs"/>
              </a:defRPr>
            </a:lvl1pPr>
          </a:lstStyle>
          <a:p>
            <a:pPr>
              <a:defRPr/>
            </a:pPr>
            <a:fld id="{04394527-9235-4348-84ED-E7D87EC07398}" type="datetimeFigureOut">
              <a:rPr lang="en-US"/>
              <a:pPr>
                <a:defRPr/>
              </a:pPr>
              <a:t>29-11-2021</a:t>
            </a:fld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.VnTime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.VnTime" pitchFamily="34" charset="0"/>
                <a:cs typeface="+mn-cs"/>
              </a:defRPr>
            </a:lvl1pPr>
          </a:lstStyle>
          <a:p>
            <a:pPr>
              <a:defRPr/>
            </a:pPr>
            <a:fld id="{44D89923-F731-47E7-89CF-59865AE4E1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fld id="{654FB9D9-4FFF-4D01-9122-A79C29EB5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75E7E-C1C3-4C39-A41A-741D1FA948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95218-2F4A-4B44-B244-D08CF03A6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2590E-407A-4C4F-B49E-C6B29B784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76279-B854-4256-ABCE-4C11FC957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54BE6-0A2B-4411-B335-7D50D2F2C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E4CD3-7E1D-4982-82B7-2CB5BD40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F2F93-24A7-46AB-9460-15D90BE309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27A87-8B31-4E24-8EB8-850AC6FCBD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B6FA5-4C7F-41E9-B79E-124A340FA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63E4F-43F7-477A-A178-D85CD8BA3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237F7-9C41-43C2-88CB-03E7404F9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cs typeface="+mn-cs"/>
              </a:defRPr>
            </a:lvl1pPr>
          </a:lstStyle>
          <a:p>
            <a:pPr>
              <a:defRPr/>
            </a:pPr>
            <a:fld id="{7900859D-39EE-4168-A8D9-713DCBAEE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J:\B&#233;%20B&#224;o%20Ng&#432;%20-%20Em%20t&#7853;p%20t&#244;%20m&#224;u.wma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WordArt 2"/>
          <p:cNvSpPr>
            <a:spLocks noChangeArrowheads="1" noChangeShapeType="1" noTextEdit="1"/>
          </p:cNvSpPr>
          <p:nvPr/>
        </p:nvSpPr>
        <p:spPr bwMode="auto">
          <a:xfrm>
            <a:off x="2339752" y="2600908"/>
            <a:ext cx="4321175" cy="1549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</a:t>
            </a:r>
            <a:endParaRPr lang="en-US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Tin </a:t>
            </a:r>
            <a:r>
              <a:rPr lang="en-US" sz="3600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36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3 </a:t>
            </a:r>
            <a:endParaRPr lang="en-US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5362" name="Picture 13" descr="b3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0363" y="4833938"/>
            <a:ext cx="2692401" cy="22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13" descr="b3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985000" y="4673600"/>
            <a:ext cx="2305050" cy="231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9979" y="617499"/>
            <a:ext cx="8534400" cy="224676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spc="50" dirty="0" err="1">
                <a:ln w="11430">
                  <a:solidFill>
                    <a:srgbClr val="0070C0"/>
                  </a:solidFill>
                </a:ln>
                <a:solidFill>
                  <a:srgbClr val="00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Trò</a:t>
            </a:r>
            <a:r>
              <a:rPr lang="en-US" sz="8000" spc="50" dirty="0">
                <a:ln w="11430">
                  <a:solidFill>
                    <a:srgbClr val="0070C0"/>
                  </a:solidFill>
                </a:ln>
                <a:solidFill>
                  <a:srgbClr val="00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8000" spc="50" dirty="0" err="1">
                <a:ln w="11430">
                  <a:solidFill>
                    <a:srgbClr val="0070C0"/>
                  </a:solidFill>
                </a:ln>
                <a:solidFill>
                  <a:srgbClr val="00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chơi</a:t>
            </a:r>
            <a:endParaRPr lang="en-US" sz="8000" spc="50" dirty="0">
              <a:ln w="11430">
                <a:solidFill>
                  <a:srgbClr val="0070C0"/>
                </a:solidFill>
              </a:ln>
              <a:solidFill>
                <a:srgbClr val="00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spc="50" dirty="0">
                <a:ln w="11430">
                  <a:solidFill>
                    <a:srgbClr val="0070C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Ai </a:t>
            </a:r>
            <a:r>
              <a:rPr lang="en-US" sz="6000" spc="50" dirty="0" err="1">
                <a:ln w="11430">
                  <a:solidFill>
                    <a:srgbClr val="0070C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nhanh</a:t>
            </a:r>
            <a:r>
              <a:rPr lang="en-US" sz="6000" spc="50" dirty="0">
                <a:ln w="11430">
                  <a:solidFill>
                    <a:srgbClr val="0070C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? Ai </a:t>
            </a:r>
            <a:r>
              <a:rPr lang="en-US" sz="6000" spc="50" dirty="0" err="1">
                <a:ln w="11430">
                  <a:solidFill>
                    <a:srgbClr val="0070C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đúng</a:t>
            </a:r>
            <a:r>
              <a:rPr lang="en-US" sz="6000" spc="50" dirty="0">
                <a:ln w="11430">
                  <a:solidFill>
                    <a:srgbClr val="0070C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</a:p>
        </p:txBody>
      </p:sp>
      <p:pic>
        <p:nvPicPr>
          <p:cNvPr id="24578" name="Picture 2" descr="15-12nhung-hinh-anh-dong-hai-huoc-cuc-ki-vui-nhon16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0750" y="3209925"/>
            <a:ext cx="2192338" cy="299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 descr="15-12nhung-hinh-anh-dong-hai-huoc-cuc-ki-vui-nhon16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1038" y="3136900"/>
            <a:ext cx="2193925" cy="299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5" descr="15-12nhung-hinh-anh-dong-hai-huoc-cuc-ki-vui-nhon16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1788" y="3136900"/>
            <a:ext cx="2193925" cy="299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1"/>
          <p:cNvSpPr txBox="1">
            <a:spLocks noChangeArrowheads="1"/>
          </p:cNvSpPr>
          <p:nvPr/>
        </p:nvSpPr>
        <p:spPr bwMode="auto">
          <a:xfrm>
            <a:off x="573088" y="1993900"/>
            <a:ext cx="8488362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u="sng">
                <a:solidFill>
                  <a:srgbClr val="3333FF"/>
                </a:solidFill>
              </a:rPr>
              <a:t>Câu 1</a:t>
            </a:r>
            <a:r>
              <a:rPr lang="en-US" sz="2600">
                <a:solidFill>
                  <a:srgbClr val="3333FF"/>
                </a:solidFill>
              </a:rPr>
              <a:t>: Em hãy cho biết công cụ nào dưới đây dùng để tô màu?</a:t>
            </a:r>
          </a:p>
        </p:txBody>
      </p:sp>
      <p:sp>
        <p:nvSpPr>
          <p:cNvPr id="25602" name="TextBox 2"/>
          <p:cNvSpPr txBox="1">
            <a:spLocks noChangeArrowheads="1"/>
          </p:cNvSpPr>
          <p:nvPr/>
        </p:nvSpPr>
        <p:spPr bwMode="auto">
          <a:xfrm>
            <a:off x="2951163" y="2936875"/>
            <a:ext cx="33004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>
                <a:solidFill>
                  <a:srgbClr val="3333FF"/>
                </a:solidFill>
              </a:rPr>
              <a:t>A. </a:t>
            </a:r>
          </a:p>
        </p:txBody>
      </p:sp>
      <p:sp>
        <p:nvSpPr>
          <p:cNvPr id="25603" name="TextBox 3"/>
          <p:cNvSpPr txBox="1">
            <a:spLocks noChangeArrowheads="1"/>
          </p:cNvSpPr>
          <p:nvPr/>
        </p:nvSpPr>
        <p:spPr bwMode="auto">
          <a:xfrm>
            <a:off x="2636838" y="3927475"/>
            <a:ext cx="317658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>
                <a:solidFill>
                  <a:srgbClr val="3333FF"/>
                </a:solidFill>
              </a:rPr>
              <a:t>    B.</a:t>
            </a: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2954338" y="4879975"/>
            <a:ext cx="583088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>
                <a:solidFill>
                  <a:srgbClr val="3333FF"/>
                </a:solidFill>
              </a:rPr>
              <a:t>C. </a:t>
            </a:r>
          </a:p>
        </p:txBody>
      </p:sp>
      <p:sp>
        <p:nvSpPr>
          <p:cNvPr id="25606" name="Text Box 11"/>
          <p:cNvSpPr txBox="1">
            <a:spLocks noChangeArrowheads="1"/>
          </p:cNvSpPr>
          <p:nvPr/>
        </p:nvSpPr>
        <p:spPr bwMode="auto">
          <a:xfrm>
            <a:off x="2286000" y="871538"/>
            <a:ext cx="350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>
                <a:solidFill>
                  <a:srgbClr val="002060"/>
                </a:solidFill>
              </a:rPr>
              <a:t>Môn:</a:t>
            </a:r>
            <a:r>
              <a:rPr lang="en-US" sz="2800">
                <a:solidFill>
                  <a:srgbClr val="002060"/>
                </a:solidFill>
              </a:rPr>
              <a:t> Tin học</a:t>
            </a:r>
          </a:p>
        </p:txBody>
      </p:sp>
      <p:sp>
        <p:nvSpPr>
          <p:cNvPr id="25607" name="Text Box 11"/>
          <p:cNvSpPr txBox="1">
            <a:spLocks noChangeArrowheads="1"/>
          </p:cNvSpPr>
          <p:nvPr/>
        </p:nvSpPr>
        <p:spPr bwMode="auto">
          <a:xfrm>
            <a:off x="838200" y="1347788"/>
            <a:ext cx="807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>
                <a:solidFill>
                  <a:srgbClr val="002060"/>
                </a:solidFill>
              </a:rPr>
              <a:t>Bài 6</a:t>
            </a:r>
            <a:r>
              <a:rPr lang="en-US" sz="2800">
                <a:solidFill>
                  <a:srgbClr val="002060"/>
                </a:solidFill>
              </a:rPr>
              <a:t>: Tô màu hoàn thiện tranh vẽ</a:t>
            </a:r>
          </a:p>
        </p:txBody>
      </p:sp>
      <p:pic>
        <p:nvPicPr>
          <p:cNvPr id="25608" name="Picture 9" descr="bu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9188" y="3903663"/>
            <a:ext cx="5842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9" name="Picture 10" descr="tô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9988" y="2917825"/>
            <a:ext cx="4603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0" name="Picture 11" descr="tay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95700" y="4878388"/>
            <a:ext cx="504825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9" descr="Ñaùp_aù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5625" y="5729288"/>
            <a:ext cx="1838325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Oval 120"/>
          <p:cNvSpPr>
            <a:spLocks noChangeArrowheads="1"/>
          </p:cNvSpPr>
          <p:nvPr/>
        </p:nvSpPr>
        <p:spPr bwMode="auto">
          <a:xfrm>
            <a:off x="2855913" y="2917825"/>
            <a:ext cx="657225" cy="590550"/>
          </a:xfrm>
          <a:prstGeom prst="ellips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657 -0.44445 C 0.09723 -0.44468 0.11407 -0.42292 0.11372 -0.3956 C 0.11424 -0.36806 0.09688 -0.34607 0.07657 -0.3456 C 0.05573 -0.34583 0.03941 -0.36806 0.03941 -0.39583 C 0.03941 -0.42292 0.05591 -0.44468 0.07657 -0.44445 Z " pathEditMode="fixed" rAng="0" ptsTypes="fffff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1" presetClass="entr" presetSubtype="1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1"/>
          <p:cNvSpPr txBox="1">
            <a:spLocks noChangeArrowheads="1"/>
          </p:cNvSpPr>
          <p:nvPr/>
        </p:nvSpPr>
        <p:spPr bwMode="auto">
          <a:xfrm>
            <a:off x="2286000" y="871538"/>
            <a:ext cx="350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>
                <a:solidFill>
                  <a:srgbClr val="002060"/>
                </a:solidFill>
              </a:rPr>
              <a:t>Môn:</a:t>
            </a:r>
            <a:r>
              <a:rPr lang="en-US" sz="2800">
                <a:solidFill>
                  <a:srgbClr val="002060"/>
                </a:solidFill>
              </a:rPr>
              <a:t> Tin học</a:t>
            </a:r>
          </a:p>
        </p:txBody>
      </p:sp>
      <p:sp>
        <p:nvSpPr>
          <p:cNvPr id="26627" name="Text Box 11"/>
          <p:cNvSpPr txBox="1">
            <a:spLocks noChangeArrowheads="1"/>
          </p:cNvSpPr>
          <p:nvPr/>
        </p:nvSpPr>
        <p:spPr bwMode="auto">
          <a:xfrm>
            <a:off x="838200" y="1347788"/>
            <a:ext cx="807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>
                <a:solidFill>
                  <a:srgbClr val="002060"/>
                </a:solidFill>
              </a:rPr>
              <a:t>Bài 6</a:t>
            </a:r>
            <a:r>
              <a:rPr lang="en-US" sz="2800">
                <a:solidFill>
                  <a:srgbClr val="002060"/>
                </a:solidFill>
              </a:rPr>
              <a:t>: Tô màu hoàn thiện tranh vẽ</a:t>
            </a:r>
          </a:p>
        </p:txBody>
      </p:sp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482600" y="1993900"/>
            <a:ext cx="85788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u="sng">
                <a:solidFill>
                  <a:srgbClr val="3333FF"/>
                </a:solidFill>
              </a:rPr>
              <a:t>Câu 2</a:t>
            </a:r>
            <a:r>
              <a:rPr lang="en-US" sz="2600">
                <a:solidFill>
                  <a:srgbClr val="3333FF"/>
                </a:solidFill>
              </a:rPr>
              <a:t>: Để tô màu cho tranh em thực hiện theo mấy bước</a:t>
            </a:r>
          </a:p>
        </p:txBody>
      </p: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2709863" y="2808288"/>
            <a:ext cx="61118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>
                <a:solidFill>
                  <a:srgbClr val="3333FF"/>
                </a:solidFill>
              </a:rPr>
              <a:t>A. 2 bước</a:t>
            </a:r>
          </a:p>
        </p:txBody>
      </p:sp>
      <p:sp>
        <p:nvSpPr>
          <p:cNvPr id="26630" name="TextBox 6"/>
          <p:cNvSpPr txBox="1">
            <a:spLocks noChangeArrowheads="1"/>
          </p:cNvSpPr>
          <p:nvPr/>
        </p:nvSpPr>
        <p:spPr bwMode="auto">
          <a:xfrm>
            <a:off x="2709863" y="3757613"/>
            <a:ext cx="61198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>
                <a:solidFill>
                  <a:srgbClr val="3333FF"/>
                </a:solidFill>
              </a:rPr>
              <a:t>B.  3 bước.</a:t>
            </a:r>
          </a:p>
        </p:txBody>
      </p:sp>
      <p:sp>
        <p:nvSpPr>
          <p:cNvPr id="26631" name="TextBox 7"/>
          <p:cNvSpPr txBox="1">
            <a:spLocks noChangeArrowheads="1"/>
          </p:cNvSpPr>
          <p:nvPr/>
        </p:nvSpPr>
        <p:spPr bwMode="auto">
          <a:xfrm>
            <a:off x="2746375" y="4706938"/>
            <a:ext cx="6086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>
                <a:solidFill>
                  <a:srgbClr val="3333FF"/>
                </a:solidFill>
              </a:rPr>
              <a:t>C. 4 bước</a:t>
            </a:r>
          </a:p>
        </p:txBody>
      </p:sp>
      <p:pic>
        <p:nvPicPr>
          <p:cNvPr id="12" name="Picture 119" descr="Ñaùp_aù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5625" y="5875338"/>
            <a:ext cx="1838325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val 120"/>
          <p:cNvSpPr>
            <a:spLocks noChangeArrowheads="1"/>
          </p:cNvSpPr>
          <p:nvPr/>
        </p:nvSpPr>
        <p:spPr bwMode="auto">
          <a:xfrm>
            <a:off x="2563813" y="3721100"/>
            <a:ext cx="620712" cy="590550"/>
          </a:xfrm>
          <a:prstGeom prst="ellips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23 -0.35556 C 0.06667 -0.35579 0.08264 -0.33519 0.08247 -0.3095 C 0.08282 -0.28334 0.0665 -0.2625 0.04723 -0.26204 C 0.02744 -0.26227 0.01198 -0.28334 0.01198 -0.3095 C 0.01198 -0.33519 0.02761 -0.35579 0.04723 -0.35556 Z " pathEditMode="fixed" rAng="0" ptsTypes="fffff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1" presetClass="entr" presetSubtype="1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395413" y="4962525"/>
            <a:ext cx="803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7650" name="TextBox 7"/>
          <p:cNvSpPr txBox="1">
            <a:spLocks noChangeArrowheads="1"/>
          </p:cNvSpPr>
          <p:nvPr/>
        </p:nvSpPr>
        <p:spPr bwMode="auto">
          <a:xfrm>
            <a:off x="519113" y="4999038"/>
            <a:ext cx="1971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Bước:…..</a:t>
            </a:r>
          </a:p>
        </p:txBody>
      </p:sp>
      <p:sp>
        <p:nvSpPr>
          <p:cNvPr id="27652" name="Text Box 11"/>
          <p:cNvSpPr txBox="1">
            <a:spLocks noChangeArrowheads="1"/>
          </p:cNvSpPr>
          <p:nvPr/>
        </p:nvSpPr>
        <p:spPr bwMode="auto">
          <a:xfrm>
            <a:off x="2286000" y="871538"/>
            <a:ext cx="350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>
                <a:solidFill>
                  <a:srgbClr val="002060"/>
                </a:solidFill>
              </a:rPr>
              <a:t>Môn:</a:t>
            </a:r>
            <a:r>
              <a:rPr lang="en-US" sz="2800">
                <a:solidFill>
                  <a:srgbClr val="002060"/>
                </a:solidFill>
              </a:rPr>
              <a:t> Tin học</a:t>
            </a:r>
          </a:p>
        </p:txBody>
      </p:sp>
      <p:sp>
        <p:nvSpPr>
          <p:cNvPr id="27653" name="Text Box 11"/>
          <p:cNvSpPr txBox="1">
            <a:spLocks noChangeArrowheads="1"/>
          </p:cNvSpPr>
          <p:nvPr/>
        </p:nvSpPr>
        <p:spPr bwMode="auto">
          <a:xfrm>
            <a:off x="838200" y="1347788"/>
            <a:ext cx="807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>
                <a:solidFill>
                  <a:srgbClr val="002060"/>
                </a:solidFill>
              </a:rPr>
              <a:t>Bài 6</a:t>
            </a:r>
            <a:r>
              <a:rPr lang="en-US" sz="2800">
                <a:solidFill>
                  <a:srgbClr val="002060"/>
                </a:solidFill>
              </a:rPr>
              <a:t>: Tô màu hoàn thiện tranh vẽ</a:t>
            </a:r>
          </a:p>
        </p:txBody>
      </p:sp>
      <p:sp>
        <p:nvSpPr>
          <p:cNvPr id="27654" name="TextBox 4"/>
          <p:cNvSpPr txBox="1">
            <a:spLocks noChangeArrowheads="1"/>
          </p:cNvSpPr>
          <p:nvPr/>
        </p:nvSpPr>
        <p:spPr bwMode="auto">
          <a:xfrm>
            <a:off x="701675" y="2187575"/>
            <a:ext cx="715645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600" u="sng">
                <a:solidFill>
                  <a:srgbClr val="3366FF"/>
                </a:solidFill>
              </a:rPr>
              <a:t>Câu 3</a:t>
            </a:r>
            <a:r>
              <a:rPr lang="en-US" sz="2600">
                <a:solidFill>
                  <a:srgbClr val="3366FF"/>
                </a:solidFill>
              </a:rPr>
              <a:t>: Điền vào chỗ trống…… thứ tự </a:t>
            </a:r>
            <a:r>
              <a:rPr lang="en-US" sz="2600" i="1">
                <a:solidFill>
                  <a:srgbClr val="3366FF"/>
                </a:solidFill>
              </a:rPr>
              <a:t>(1, 2, 3) </a:t>
            </a:r>
            <a:r>
              <a:rPr lang="en-US" sz="2600">
                <a:solidFill>
                  <a:srgbClr val="3366FF"/>
                </a:solidFill>
              </a:rPr>
              <a:t>các bước để tô màu cho hình vẽ</a:t>
            </a:r>
          </a:p>
        </p:txBody>
      </p:sp>
      <p:sp>
        <p:nvSpPr>
          <p:cNvPr id="27655" name="TextBox 5"/>
          <p:cNvSpPr txBox="1">
            <a:spLocks noChangeArrowheads="1"/>
          </p:cNvSpPr>
          <p:nvPr/>
        </p:nvSpPr>
        <p:spPr bwMode="auto">
          <a:xfrm>
            <a:off x="555625" y="3246438"/>
            <a:ext cx="31765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Bước:......</a:t>
            </a:r>
          </a:p>
        </p:txBody>
      </p:sp>
      <p:sp>
        <p:nvSpPr>
          <p:cNvPr id="27656" name="TextBox 6"/>
          <p:cNvSpPr txBox="1">
            <a:spLocks noChangeArrowheads="1"/>
          </p:cNvSpPr>
          <p:nvPr/>
        </p:nvSpPr>
        <p:spPr bwMode="auto">
          <a:xfrm>
            <a:off x="482600" y="4159250"/>
            <a:ext cx="233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Bước:….</a:t>
            </a:r>
          </a:p>
        </p:txBody>
      </p:sp>
      <p:sp>
        <p:nvSpPr>
          <p:cNvPr id="27657" name="TextBox 8"/>
          <p:cNvSpPr txBox="1">
            <a:spLocks noChangeArrowheads="1"/>
          </p:cNvSpPr>
          <p:nvPr/>
        </p:nvSpPr>
        <p:spPr bwMode="auto">
          <a:xfrm>
            <a:off x="1979613" y="3173413"/>
            <a:ext cx="472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Chọn màu tô trong hộp màu. </a:t>
            </a:r>
          </a:p>
        </p:txBody>
      </p:sp>
      <p:pic>
        <p:nvPicPr>
          <p:cNvPr id="27658" name="Picture 9" descr="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7163" y="2844800"/>
            <a:ext cx="18256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9" name="TextBox 10"/>
          <p:cNvSpPr txBox="1">
            <a:spLocks noChangeArrowheads="1"/>
          </p:cNvSpPr>
          <p:nvPr/>
        </p:nvSpPr>
        <p:spPr bwMode="auto">
          <a:xfrm>
            <a:off x="2052638" y="4159250"/>
            <a:ext cx="67294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Chọn vùng muốn tô màu, nháy chuột để tô</a:t>
            </a:r>
          </a:p>
        </p:txBody>
      </p:sp>
      <p:sp>
        <p:nvSpPr>
          <p:cNvPr id="27660" name="TextBox 11"/>
          <p:cNvSpPr txBox="1">
            <a:spLocks noChangeArrowheads="1"/>
          </p:cNvSpPr>
          <p:nvPr/>
        </p:nvSpPr>
        <p:spPr bwMode="auto">
          <a:xfrm>
            <a:off x="2125663" y="4999038"/>
            <a:ext cx="3619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Chọn công cụ tô màu  </a:t>
            </a:r>
          </a:p>
        </p:txBody>
      </p:sp>
      <p:pic>
        <p:nvPicPr>
          <p:cNvPr id="27661" name="Picture 12" descr="tô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0863" y="4889500"/>
            <a:ext cx="49688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395413" y="3209925"/>
            <a:ext cx="803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395413" y="4110038"/>
            <a:ext cx="803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ml00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81000" y="0"/>
            <a:ext cx="8534400" cy="1640951"/>
          </a:xfrm>
          <a:prstGeom prst="rect">
            <a:avLst/>
          </a:prstGeom>
          <a:noFill/>
        </p:spPr>
        <p:txBody>
          <a:bodyPr wrap="none">
            <a:prstTxWarp prst="textChevron">
              <a:avLst>
                <a:gd name="adj" fmla="val 45743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en-US" sz="5400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Kính</a:t>
            </a:r>
            <a:r>
              <a:rPr lang="en-US" sz="5400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chúc</a:t>
            </a:r>
            <a:r>
              <a:rPr lang="en-US" sz="5400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các</a:t>
            </a:r>
            <a:r>
              <a:rPr lang="en-US" sz="5400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thầy</a:t>
            </a:r>
            <a:r>
              <a:rPr lang="en-US" sz="5400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cô</a:t>
            </a:r>
            <a:r>
              <a:rPr lang="en-US" sz="5400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giáo</a:t>
            </a:r>
            <a:r>
              <a:rPr lang="en-US" sz="5400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mạnh</a:t>
            </a:r>
            <a:r>
              <a:rPr lang="en-US" sz="5400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khỏe</a:t>
            </a:r>
            <a:endParaRPr lang="en-US" sz="540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6470" y="4833156"/>
            <a:ext cx="8534400" cy="1640951"/>
          </a:xfrm>
          <a:prstGeom prst="rect">
            <a:avLst/>
          </a:prstGeom>
          <a:noFill/>
        </p:spPr>
        <p:txBody>
          <a:bodyPr wrap="none">
            <a:prstTxWarp prst="textChevron">
              <a:avLst>
                <a:gd name="adj" fmla="val 0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en-US" sz="5400" dirty="0" err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Chúc</a:t>
            </a:r>
            <a:r>
              <a:rPr lang="en-US" sz="5400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dirty="0" err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các</a:t>
            </a:r>
            <a:r>
              <a:rPr lang="en-US" sz="5400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dirty="0" err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em</a:t>
            </a:r>
            <a:r>
              <a:rPr lang="en-US" sz="5400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dirty="0" err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chăm</a:t>
            </a:r>
            <a:r>
              <a:rPr lang="en-US" sz="5400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dirty="0" err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ngoan</a:t>
            </a:r>
            <a:r>
              <a:rPr lang="en-US" sz="5400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dirty="0" err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học</a:t>
            </a:r>
            <a:r>
              <a:rPr lang="en-US" sz="5400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dirty="0" err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tốt</a:t>
            </a:r>
            <a:r>
              <a:rPr lang="en-US" sz="5400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! </a:t>
            </a:r>
          </a:p>
        </p:txBody>
      </p:sp>
    </p:spTree>
  </p:cSld>
  <p:clrMapOvr>
    <a:masterClrMapping/>
  </p:clrMapOvr>
  <p:transition spd="slow">
    <p:checker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030288" y="1089025"/>
            <a:ext cx="7448550" cy="1354138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defTabSz="457200">
              <a:lnSpc>
                <a:spcPct val="150000"/>
              </a:lnSpc>
            </a:pPr>
            <a:r>
              <a:rPr lang="en-US" sz="28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 bài vẽ tau lua đã vẽ ở bài 5, thực hiện tô màu cho bức tranh</a:t>
            </a:r>
            <a:endParaRPr lang="en-US" sz="2800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8" name="TextBox 4"/>
          <p:cNvSpPr txBox="1">
            <a:spLocks noChangeArrowheads="1"/>
          </p:cNvSpPr>
          <p:nvPr/>
        </p:nvSpPr>
        <p:spPr bwMode="auto">
          <a:xfrm>
            <a:off x="1176338" y="569913"/>
            <a:ext cx="6842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/>
            <a:r>
              <a:rPr lang="en-US" altLang="en-US" sz="2800">
                <a:solidFill>
                  <a:srgbClr val="0000FF"/>
                </a:solidFill>
              </a:rPr>
              <a:t>Hoạt động</a:t>
            </a:r>
            <a:r>
              <a:rPr lang="vi-VN" altLang="en-US" sz="2800">
                <a:solidFill>
                  <a:srgbClr val="0000FF"/>
                </a:solidFill>
              </a:rPr>
              <a:t> thực hành </a:t>
            </a:r>
            <a:endParaRPr lang="en-US" altLang="en-US" sz="2800">
              <a:solidFill>
                <a:srgbClr val="0000FF"/>
              </a:solidFill>
            </a:endParaRPr>
          </a:p>
        </p:txBody>
      </p:sp>
      <p:pic>
        <p:nvPicPr>
          <p:cNvPr id="2969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3357563"/>
            <a:ext cx="709295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58888" y="1304925"/>
            <a:ext cx="7273925" cy="576263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defTabSz="457200">
              <a:lnSpc>
                <a:spcPct val="150000"/>
              </a:lnSpc>
              <a:defRPr/>
            </a:pPr>
            <a:r>
              <a:rPr lang="en-US" sz="26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Trao đổi với bạn rồi vẽ và tô màu theo mẫu sau:</a:t>
            </a:r>
            <a:endParaRPr lang="en-US" sz="2600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2024063"/>
            <a:ext cx="2587625" cy="441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TextBox 4"/>
          <p:cNvSpPr txBox="1">
            <a:spLocks noChangeArrowheads="1"/>
          </p:cNvSpPr>
          <p:nvPr/>
        </p:nvSpPr>
        <p:spPr bwMode="auto">
          <a:xfrm>
            <a:off x="1176338" y="569913"/>
            <a:ext cx="6842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/>
            <a:r>
              <a:rPr lang="en-US" altLang="en-US" sz="2800">
                <a:solidFill>
                  <a:srgbClr val="0000FF"/>
                </a:solidFill>
              </a:rPr>
              <a:t>Hoạt động</a:t>
            </a:r>
            <a:r>
              <a:rPr lang="vi-VN" altLang="en-US" sz="2800">
                <a:solidFill>
                  <a:srgbClr val="0000FF"/>
                </a:solidFill>
              </a:rPr>
              <a:t> thực hành </a:t>
            </a:r>
            <a:endParaRPr lang="en-US" altLang="en-US" sz="28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1"/>
          <p:cNvSpPr txBox="1">
            <a:spLocks noChangeArrowheads="1"/>
          </p:cNvSpPr>
          <p:nvPr/>
        </p:nvSpPr>
        <p:spPr bwMode="auto">
          <a:xfrm>
            <a:off x="2819400" y="101917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>
                <a:solidFill>
                  <a:srgbClr val="660066"/>
                </a:solidFill>
              </a:rPr>
              <a:t>Môn:</a:t>
            </a:r>
            <a:r>
              <a:rPr lang="en-US" sz="2800">
                <a:solidFill>
                  <a:srgbClr val="660066"/>
                </a:solidFill>
              </a:rPr>
              <a:t> Tin học</a:t>
            </a:r>
          </a:p>
        </p:txBody>
      </p:sp>
      <p:grpSp>
        <p:nvGrpSpPr>
          <p:cNvPr id="16387" name="Group 66"/>
          <p:cNvGrpSpPr>
            <a:grpSpLocks/>
          </p:cNvGrpSpPr>
          <p:nvPr/>
        </p:nvGrpSpPr>
        <p:grpSpPr bwMode="auto">
          <a:xfrm>
            <a:off x="2693988" y="1549400"/>
            <a:ext cx="3703637" cy="1039813"/>
            <a:chOff x="186" y="873"/>
            <a:chExt cx="2626" cy="655"/>
          </a:xfrm>
        </p:grpSpPr>
        <p:grpSp>
          <p:nvGrpSpPr>
            <p:cNvPr id="16394" name="Group 55"/>
            <p:cNvGrpSpPr>
              <a:grpSpLocks/>
            </p:cNvGrpSpPr>
            <p:nvPr/>
          </p:nvGrpSpPr>
          <p:grpSpPr bwMode="auto">
            <a:xfrm>
              <a:off x="186" y="873"/>
              <a:ext cx="2626" cy="655"/>
              <a:chOff x="2160" y="1678"/>
              <a:chExt cx="1303" cy="1134"/>
            </a:xfrm>
          </p:grpSpPr>
          <p:sp>
            <p:nvSpPr>
              <p:cNvPr id="16396" name="Oval 56"/>
              <p:cNvSpPr>
                <a:spLocks noChangeArrowheads="1"/>
              </p:cNvSpPr>
              <p:nvPr/>
            </p:nvSpPr>
            <p:spPr bwMode="gray">
              <a:xfrm>
                <a:off x="2781" y="1981"/>
                <a:ext cx="64" cy="52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FCDF06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397" name="Oval 57"/>
              <p:cNvSpPr>
                <a:spLocks noChangeArrowheads="1"/>
              </p:cNvSpPr>
              <p:nvPr/>
            </p:nvSpPr>
            <p:spPr bwMode="gray">
              <a:xfrm>
                <a:off x="2783" y="1981"/>
                <a:ext cx="64" cy="524"/>
              </a:xfrm>
              <a:prstGeom prst="ellipse">
                <a:avLst/>
              </a:prstGeom>
              <a:solidFill>
                <a:srgbClr val="00FF00">
                  <a:alpha val="32156"/>
                </a:srgbClr>
              </a:soli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398" name="Oval 58"/>
              <p:cNvSpPr>
                <a:spLocks noChangeArrowheads="1"/>
              </p:cNvSpPr>
              <p:nvPr/>
            </p:nvSpPr>
            <p:spPr bwMode="gray">
              <a:xfrm>
                <a:off x="2163" y="1983"/>
                <a:ext cx="1300" cy="524"/>
              </a:xfrm>
              <a:prstGeom prst="ellipse">
                <a:avLst/>
              </a:prstGeom>
              <a:gradFill rotWithShape="1">
                <a:gsLst>
                  <a:gs pos="0">
                    <a:srgbClr val="887903"/>
                  </a:gs>
                  <a:gs pos="50000">
                    <a:srgbClr val="FCDF06"/>
                  </a:gs>
                  <a:gs pos="100000">
                    <a:srgbClr val="887903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399" name="Oval 59"/>
              <p:cNvSpPr>
                <a:spLocks noChangeArrowheads="1"/>
              </p:cNvSpPr>
              <p:nvPr/>
            </p:nvSpPr>
            <p:spPr bwMode="gray">
              <a:xfrm>
                <a:off x="2160" y="1948"/>
                <a:ext cx="1300" cy="566"/>
              </a:xfrm>
              <a:prstGeom prst="ellipse">
                <a:avLst/>
              </a:prstGeom>
              <a:solidFill>
                <a:srgbClr val="FF00FF">
                  <a:alpha val="0"/>
                </a:srgbClr>
              </a:solidFill>
              <a:ln w="3810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400" name="Oval 60"/>
              <p:cNvSpPr>
                <a:spLocks noChangeArrowheads="1"/>
              </p:cNvSpPr>
              <p:nvPr/>
            </p:nvSpPr>
            <p:spPr bwMode="gray">
              <a:xfrm>
                <a:off x="2228" y="1983"/>
                <a:ext cx="1170" cy="524"/>
              </a:xfrm>
              <a:prstGeom prst="ellipse">
                <a:avLst/>
              </a:prstGeom>
              <a:solidFill>
                <a:srgbClr val="FF00FF"/>
              </a:soli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401" name="Oval 61"/>
              <p:cNvSpPr>
                <a:spLocks noChangeArrowheads="1"/>
              </p:cNvSpPr>
              <p:nvPr/>
            </p:nvSpPr>
            <p:spPr bwMode="gray">
              <a:xfrm>
                <a:off x="2246" y="1678"/>
                <a:ext cx="1134" cy="1134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6402" name="Oval 62"/>
              <p:cNvSpPr>
                <a:spLocks noChangeArrowheads="1"/>
              </p:cNvSpPr>
              <p:nvPr/>
            </p:nvSpPr>
            <p:spPr bwMode="gray">
              <a:xfrm>
                <a:off x="2261" y="1685"/>
                <a:ext cx="1105" cy="110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6403" name="Oval 63"/>
              <p:cNvSpPr>
                <a:spLocks noChangeArrowheads="1"/>
              </p:cNvSpPr>
              <p:nvPr/>
            </p:nvSpPr>
            <p:spPr bwMode="gray">
              <a:xfrm>
                <a:off x="2273" y="1696"/>
                <a:ext cx="1052" cy="1032"/>
              </a:xfrm>
              <a:prstGeom prst="ellipse">
                <a:avLst/>
              </a:prstGeom>
              <a:solidFill>
                <a:schemeClr val="bg1">
                  <a:alpha val="47842"/>
                </a:schemeClr>
              </a:soli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6404" name="Oval 64"/>
              <p:cNvSpPr>
                <a:spLocks noChangeArrowheads="1"/>
              </p:cNvSpPr>
              <p:nvPr/>
            </p:nvSpPr>
            <p:spPr bwMode="gray">
              <a:xfrm>
                <a:off x="2334" y="1725"/>
                <a:ext cx="936" cy="8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16395" name="Text Box 65"/>
            <p:cNvSpPr txBox="1">
              <a:spLocks noChangeArrowheads="1"/>
            </p:cNvSpPr>
            <p:nvPr/>
          </p:nvSpPr>
          <p:spPr bwMode="auto">
            <a:xfrm>
              <a:off x="565" y="971"/>
              <a:ext cx="1843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4000">
                  <a:solidFill>
                    <a:srgbClr val="3333FF"/>
                  </a:solidFill>
                </a:rPr>
                <a:t>Khởi động</a:t>
              </a:r>
            </a:p>
          </p:txBody>
        </p:sp>
      </p:grpSp>
      <p:sp>
        <p:nvSpPr>
          <p:cNvPr id="16388" name="Text Box 67"/>
          <p:cNvSpPr txBox="1">
            <a:spLocks noChangeArrowheads="1"/>
          </p:cNvSpPr>
          <p:nvPr/>
        </p:nvSpPr>
        <p:spPr bwMode="auto">
          <a:xfrm>
            <a:off x="117475" y="3390900"/>
            <a:ext cx="8453438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ts val="600"/>
              </a:spcBef>
            </a:pPr>
            <a:r>
              <a:rPr lang="en-US" sz="3500"/>
              <a:t>	Con hãy vẽ lá cờ theo mẫu dưới đây sau đó thực hiện sao chép lá cờ thành 2 lá cờ.</a:t>
            </a:r>
          </a:p>
        </p:txBody>
      </p:sp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75" y="4597400"/>
            <a:ext cx="2884488" cy="183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4100" y="4597400"/>
            <a:ext cx="2884488" cy="183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WordArt 22"/>
          <p:cNvSpPr>
            <a:spLocks noChangeArrowheads="1" noChangeShapeType="1" noTextEdit="1"/>
          </p:cNvSpPr>
          <p:nvPr/>
        </p:nvSpPr>
        <p:spPr bwMode="auto">
          <a:xfrm>
            <a:off x="2808288" y="2600325"/>
            <a:ext cx="3563937" cy="6842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Thi vẽ nhanh</a:t>
            </a:r>
          </a:p>
        </p:txBody>
      </p:sp>
      <p:pic>
        <p:nvPicPr>
          <p:cNvPr id="16406" name="Bé Bào Ngư - Em tập tô màu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80400" y="549275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4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33096" fill="hold"/>
                                        <p:tgtEl>
                                          <p:spTgt spid="164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06"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406"/>
                </p:tgtEl>
              </p:cMediaNode>
            </p:audio>
          </p:childTnLst>
        </p:cTn>
      </p:par>
    </p:tnLst>
    <p:bldLst>
      <p:bldP spid="1638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0"/>
          <p:cNvSpPr txBox="1">
            <a:spLocks noChangeArrowheads="1"/>
          </p:cNvSpPr>
          <p:nvPr/>
        </p:nvSpPr>
        <p:spPr bwMode="auto">
          <a:xfrm>
            <a:off x="395288" y="2024063"/>
            <a:ext cx="8945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Con có nhận xét gì về màu sắc lá cờ Việt Nam?</a:t>
            </a:r>
          </a:p>
        </p:txBody>
      </p:sp>
      <p:sp>
        <p:nvSpPr>
          <p:cNvPr id="17411" name="Text Box 11"/>
          <p:cNvSpPr txBox="1">
            <a:spLocks noChangeArrowheads="1"/>
          </p:cNvSpPr>
          <p:nvPr/>
        </p:nvSpPr>
        <p:spPr bwMode="auto">
          <a:xfrm>
            <a:off x="2286000" y="871538"/>
            <a:ext cx="3505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>
                <a:solidFill>
                  <a:srgbClr val="002060"/>
                </a:solidFill>
              </a:rPr>
              <a:t>Môn:</a:t>
            </a:r>
            <a:r>
              <a:rPr lang="en-US" sz="2800">
                <a:solidFill>
                  <a:srgbClr val="002060"/>
                </a:solidFill>
              </a:rPr>
              <a:t> Tin học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838200" y="1347788"/>
            <a:ext cx="807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>
                <a:solidFill>
                  <a:srgbClr val="002060"/>
                </a:solidFill>
              </a:rPr>
              <a:t>Bài 6</a:t>
            </a:r>
            <a:r>
              <a:rPr lang="en-US" sz="2800">
                <a:solidFill>
                  <a:srgbClr val="002060"/>
                </a:solidFill>
              </a:rPr>
              <a:t>: Tô màu hoàn thiện tranh vẽ</a:t>
            </a:r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5713" y="2889250"/>
            <a:ext cx="247650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6213" y="2924175"/>
            <a:ext cx="24860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3" name="Group 1"/>
          <p:cNvGrpSpPr>
            <a:grpSpLocks/>
          </p:cNvGrpSpPr>
          <p:nvPr/>
        </p:nvGrpSpPr>
        <p:grpSpPr bwMode="auto">
          <a:xfrm>
            <a:off x="2344738" y="544513"/>
            <a:ext cx="4724400" cy="830262"/>
            <a:chOff x="2895600" y="84138"/>
            <a:chExt cx="4724400" cy="830262"/>
          </a:xfrm>
        </p:grpSpPr>
        <p:sp>
          <p:nvSpPr>
            <p:cNvPr id="18435" name="AutoShape 17" descr="Pink tissue paper"/>
            <p:cNvSpPr>
              <a:spLocks noChangeArrowheads="1"/>
            </p:cNvSpPr>
            <p:nvPr/>
          </p:nvSpPr>
          <p:spPr bwMode="auto">
            <a:xfrm>
              <a:off x="2895600" y="84138"/>
              <a:ext cx="4724400" cy="830262"/>
            </a:xfrm>
            <a:prstGeom prst="roundRect">
              <a:avLst>
                <a:gd name="adj" fmla="val 50000"/>
              </a:avLst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/>
              <a:endParaRPr lang="en-US"/>
            </a:p>
          </p:txBody>
        </p:sp>
        <p:grpSp>
          <p:nvGrpSpPr>
            <p:cNvPr id="18436" name="Group 73"/>
            <p:cNvGrpSpPr>
              <a:grpSpLocks/>
            </p:cNvGrpSpPr>
            <p:nvPr/>
          </p:nvGrpSpPr>
          <p:grpSpPr bwMode="auto">
            <a:xfrm>
              <a:off x="3276600" y="185738"/>
              <a:ext cx="3962400" cy="681037"/>
              <a:chOff x="720" y="240"/>
              <a:chExt cx="4752" cy="505"/>
            </a:xfrm>
          </p:grpSpPr>
          <p:sp>
            <p:nvSpPr>
              <p:cNvPr id="18437" name="AutoShape 23" descr="White marble"/>
              <p:cNvSpPr>
                <a:spLocks noChangeArrowheads="1"/>
              </p:cNvSpPr>
              <p:nvPr/>
            </p:nvSpPr>
            <p:spPr bwMode="gray">
              <a:xfrm>
                <a:off x="720" y="240"/>
                <a:ext cx="4752" cy="505"/>
              </a:xfrm>
              <a:prstGeom prst="roundRect">
                <a:avLst>
                  <a:gd name="adj" fmla="val 50000"/>
                </a:avLst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38100" algn="ctr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r" rtl="1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8438" name="Text Box 26" descr="White marble"/>
              <p:cNvSpPr txBox="1">
                <a:spLocks noChangeArrowheads="1"/>
              </p:cNvSpPr>
              <p:nvPr/>
            </p:nvSpPr>
            <p:spPr bwMode="gray">
              <a:xfrm>
                <a:off x="918" y="297"/>
                <a:ext cx="4371" cy="362"/>
              </a:xfrm>
              <a:prstGeom prst="rect">
                <a:avLst/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600" u="sng">
                    <a:solidFill>
                      <a:srgbClr val="0033CC"/>
                    </a:solidFill>
                  </a:rPr>
                  <a:t>MỤC TIÊU BÀI HỌC</a:t>
                </a:r>
              </a:p>
            </p:txBody>
          </p:sp>
        </p:grpSp>
      </p:grpSp>
      <p:sp>
        <p:nvSpPr>
          <p:cNvPr id="7" name="Flowchart: Terminator 6"/>
          <p:cNvSpPr/>
          <p:nvPr/>
        </p:nvSpPr>
        <p:spPr>
          <a:xfrm>
            <a:off x="628650" y="2005013"/>
            <a:ext cx="7886700" cy="1716087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32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409575" y="4649788"/>
            <a:ext cx="8507413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None/>
            </a:pPr>
            <a:r>
              <a:rPr lang="en-US" sz="2600" i="1">
                <a:solidFill>
                  <a:srgbClr val="FF0000"/>
                </a:solidFill>
              </a:rPr>
              <a:t>Chao đổi với bạn chỉ ra vị trí công cụ tô màu        trên phần mềm Paint   </a:t>
            </a:r>
            <a:endParaRPr lang="en-US" sz="2600">
              <a:solidFill>
                <a:srgbClr val="FF0000"/>
              </a:solidFill>
            </a:endParaRP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5488" y="3225800"/>
            <a:ext cx="17526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WordArt 19"/>
          <p:cNvSpPr>
            <a:spLocks noChangeArrowheads="1" noChangeShapeType="1" noTextEdit="1"/>
          </p:cNvSpPr>
          <p:nvPr/>
        </p:nvSpPr>
        <p:spPr bwMode="auto">
          <a:xfrm>
            <a:off x="3074988" y="3657600"/>
            <a:ext cx="3165475" cy="419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  <a:latin typeface="Arial"/>
                <a:cs typeface="Arial"/>
              </a:rPr>
              <a:t>Thảo luận nhóm</a:t>
            </a:r>
          </a:p>
        </p:txBody>
      </p:sp>
      <p:sp>
        <p:nvSpPr>
          <p:cNvPr id="19460" name="Text Box 15"/>
          <p:cNvSpPr txBox="1">
            <a:spLocks noChangeArrowheads="1"/>
          </p:cNvSpPr>
          <p:nvPr/>
        </p:nvSpPr>
        <p:spPr bwMode="auto">
          <a:xfrm>
            <a:off x="468313" y="2516188"/>
            <a:ext cx="5791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>
                <a:solidFill>
                  <a:srgbClr val="3333FF"/>
                </a:solidFill>
              </a:rPr>
              <a:t>1. Công cụ tô màu</a:t>
            </a:r>
          </a:p>
        </p:txBody>
      </p:sp>
      <p:sp>
        <p:nvSpPr>
          <p:cNvPr id="19462" name="Text Box 11"/>
          <p:cNvSpPr txBox="1">
            <a:spLocks noChangeArrowheads="1"/>
          </p:cNvSpPr>
          <p:nvPr/>
        </p:nvSpPr>
        <p:spPr bwMode="auto">
          <a:xfrm>
            <a:off x="2746375" y="836613"/>
            <a:ext cx="3505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>
                <a:solidFill>
                  <a:srgbClr val="002060"/>
                </a:solidFill>
              </a:rPr>
              <a:t>Môn:</a:t>
            </a:r>
            <a:r>
              <a:rPr lang="en-US" sz="2800">
                <a:solidFill>
                  <a:srgbClr val="002060"/>
                </a:solidFill>
              </a:rPr>
              <a:t> Tin học</a:t>
            </a:r>
          </a:p>
        </p:txBody>
      </p:sp>
      <p:sp>
        <p:nvSpPr>
          <p:cNvPr id="19463" name="Text Box 11"/>
          <p:cNvSpPr txBox="1">
            <a:spLocks noChangeArrowheads="1"/>
          </p:cNvSpPr>
          <p:nvPr/>
        </p:nvSpPr>
        <p:spPr bwMode="auto">
          <a:xfrm>
            <a:off x="838200" y="1347788"/>
            <a:ext cx="74215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>
                <a:solidFill>
                  <a:srgbClr val="002060"/>
                </a:solidFill>
              </a:rPr>
              <a:t>Bài 6</a:t>
            </a:r>
            <a:r>
              <a:rPr lang="en-US" sz="2800">
                <a:solidFill>
                  <a:srgbClr val="002060"/>
                </a:solidFill>
              </a:rPr>
              <a:t>: Tô màu hoàn thiện tranh vẽ</a:t>
            </a:r>
          </a:p>
        </p:txBody>
      </p:sp>
      <p:pic>
        <p:nvPicPr>
          <p:cNvPr id="16" name="Picture 15" descr="tô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8800" y="4597400"/>
            <a:ext cx="4968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5" name="Rectangle 10"/>
          <p:cNvSpPr>
            <a:spLocks noChangeArrowheads="1"/>
          </p:cNvSpPr>
          <p:nvPr/>
        </p:nvSpPr>
        <p:spPr bwMode="auto">
          <a:xfrm>
            <a:off x="576263" y="1895475"/>
            <a:ext cx="5219700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/>
              <a:t>A. HOẠT ĐỘNG CƠ BẢN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6"/>
          <p:cNvSpPr>
            <a:spLocks noChangeArrowheads="1"/>
          </p:cNvSpPr>
          <p:nvPr/>
        </p:nvSpPr>
        <p:spPr bwMode="auto">
          <a:xfrm>
            <a:off x="3600450" y="2892425"/>
            <a:ext cx="37433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" name="Nhóm 21"/>
          <p:cNvGrpSpPr>
            <a:grpSpLocks/>
          </p:cNvGrpSpPr>
          <p:nvPr/>
        </p:nvGrpSpPr>
        <p:grpSpPr bwMode="auto">
          <a:xfrm>
            <a:off x="503238" y="2492375"/>
            <a:ext cx="7453312" cy="2132013"/>
            <a:chOff x="503238" y="2492375"/>
            <a:chExt cx="7453312" cy="2132013"/>
          </a:xfrm>
        </p:grpSpPr>
        <p:pic>
          <p:nvPicPr>
            <p:cNvPr id="204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3238" y="2492375"/>
              <a:ext cx="2195512" cy="2132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0499" name="Nhóm 20"/>
            <p:cNvGrpSpPr>
              <a:grpSpLocks/>
            </p:cNvGrpSpPr>
            <p:nvPr/>
          </p:nvGrpSpPr>
          <p:grpSpPr bwMode="auto">
            <a:xfrm>
              <a:off x="3924300" y="2497179"/>
              <a:ext cx="4032250" cy="757237"/>
              <a:chOff x="3924300" y="2497179"/>
              <a:chExt cx="4032250" cy="757237"/>
            </a:xfrm>
          </p:grpSpPr>
          <p:pic>
            <p:nvPicPr>
              <p:cNvPr id="20501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018371" y="2662227"/>
                <a:ext cx="457200" cy="4238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502" name="Rectangle 7"/>
              <p:cNvSpPr>
                <a:spLocks noChangeArrowheads="1"/>
              </p:cNvSpPr>
              <p:nvPr/>
            </p:nvSpPr>
            <p:spPr bwMode="auto">
              <a:xfrm>
                <a:off x="3924300" y="2497179"/>
                <a:ext cx="4032250" cy="757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/>
                  <a:t>Bước 1: Chọn công cụ tô màu</a:t>
                </a:r>
              </a:p>
            </p:txBody>
          </p:sp>
        </p:grpSp>
        <p:sp>
          <p:nvSpPr>
            <p:cNvPr id="20500" name="Line 8"/>
            <p:cNvSpPr>
              <a:spLocks noChangeShapeType="1"/>
            </p:cNvSpPr>
            <p:nvPr/>
          </p:nvSpPr>
          <p:spPr bwMode="auto">
            <a:xfrm flipH="1">
              <a:off x="2490757" y="2872097"/>
              <a:ext cx="1533547" cy="457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" name="Nhóm 22"/>
          <p:cNvGrpSpPr>
            <a:grpSpLocks/>
          </p:cNvGrpSpPr>
          <p:nvPr/>
        </p:nvGrpSpPr>
        <p:grpSpPr bwMode="auto">
          <a:xfrm>
            <a:off x="3743325" y="3109913"/>
            <a:ext cx="4176713" cy="1381125"/>
            <a:chOff x="3743325" y="3109954"/>
            <a:chExt cx="4176713" cy="1381125"/>
          </a:xfrm>
        </p:grpSpPr>
        <p:pic>
          <p:nvPicPr>
            <p:cNvPr id="20495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140200" y="3794166"/>
              <a:ext cx="2725738" cy="696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96" name="Rectangle 9"/>
            <p:cNvSpPr>
              <a:spLocks noChangeArrowheads="1"/>
            </p:cNvSpPr>
            <p:nvPr/>
          </p:nvSpPr>
          <p:spPr bwMode="auto">
            <a:xfrm>
              <a:off x="3743325" y="3109954"/>
              <a:ext cx="4176713" cy="433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Bước 2: Chọn màu đỏ trong hộp màu</a:t>
              </a:r>
            </a:p>
          </p:txBody>
        </p:sp>
        <p:sp>
          <p:nvSpPr>
            <p:cNvPr id="20497" name="Line 10"/>
            <p:cNvSpPr>
              <a:spLocks noChangeShapeType="1"/>
            </p:cNvSpPr>
            <p:nvPr/>
          </p:nvSpPr>
          <p:spPr bwMode="auto">
            <a:xfrm>
              <a:off x="4425948" y="3538539"/>
              <a:ext cx="1008062" cy="323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" name="Nhóm 24"/>
          <p:cNvGrpSpPr>
            <a:grpSpLocks/>
          </p:cNvGrpSpPr>
          <p:nvPr/>
        </p:nvGrpSpPr>
        <p:grpSpPr bwMode="auto">
          <a:xfrm>
            <a:off x="539750" y="4492625"/>
            <a:ext cx="7978775" cy="1931988"/>
            <a:chOff x="539750" y="4492645"/>
            <a:chExt cx="7978762" cy="1931968"/>
          </a:xfrm>
        </p:grpSpPr>
        <p:grpSp>
          <p:nvGrpSpPr>
            <p:cNvPr id="20491" name="Nhóm 23"/>
            <p:cNvGrpSpPr>
              <a:grpSpLocks/>
            </p:cNvGrpSpPr>
            <p:nvPr/>
          </p:nvGrpSpPr>
          <p:grpSpPr bwMode="auto">
            <a:xfrm>
              <a:off x="539750" y="4492645"/>
              <a:ext cx="7978762" cy="1931968"/>
              <a:chOff x="539750" y="4492645"/>
              <a:chExt cx="7978762" cy="1931968"/>
            </a:xfrm>
          </p:grpSpPr>
          <p:pic>
            <p:nvPicPr>
              <p:cNvPr id="20493" name="Picture 4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39750" y="4616450"/>
                <a:ext cx="2043113" cy="1808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494" name="Rectangle 11"/>
              <p:cNvSpPr>
                <a:spLocks noChangeArrowheads="1"/>
              </p:cNvSpPr>
              <p:nvPr/>
            </p:nvSpPr>
            <p:spPr bwMode="auto">
              <a:xfrm>
                <a:off x="3586149" y="4492645"/>
                <a:ext cx="4932363" cy="433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Bước 3: Nháy chuột lên vùng muốn tô màu đỏ</a:t>
                </a:r>
              </a:p>
            </p:txBody>
          </p:sp>
        </p:grpSp>
        <p:sp>
          <p:nvSpPr>
            <p:cNvPr id="20492" name="Line 12"/>
            <p:cNvSpPr>
              <a:spLocks noChangeShapeType="1"/>
            </p:cNvSpPr>
            <p:nvPr/>
          </p:nvSpPr>
          <p:spPr bwMode="auto">
            <a:xfrm flipH="1">
              <a:off x="2089116" y="4779981"/>
              <a:ext cx="1908175" cy="11160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40" name="AutoShape 14"/>
          <p:cNvSpPr>
            <a:spLocks noChangeArrowheads="1"/>
          </p:cNvSpPr>
          <p:nvPr/>
        </p:nvSpPr>
        <p:spPr bwMode="auto">
          <a:xfrm>
            <a:off x="3527425" y="5106988"/>
            <a:ext cx="5040313" cy="1296987"/>
          </a:xfrm>
          <a:prstGeom prst="cloudCallout">
            <a:avLst>
              <a:gd name="adj1" fmla="val -22944"/>
              <a:gd name="adj2" fmla="val 56611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r>
              <a:rPr lang="en-US"/>
              <a:t>Tương tự, tô màu vàng cho ngôi sao để được lá cờ Việt Nam</a:t>
            </a:r>
          </a:p>
        </p:txBody>
      </p:sp>
      <p:sp>
        <p:nvSpPr>
          <p:cNvPr id="20487" name="Text Box 11"/>
          <p:cNvSpPr txBox="1">
            <a:spLocks noChangeArrowheads="1"/>
          </p:cNvSpPr>
          <p:nvPr/>
        </p:nvSpPr>
        <p:spPr bwMode="auto">
          <a:xfrm>
            <a:off x="2592388" y="8001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>
                <a:solidFill>
                  <a:srgbClr val="002060"/>
                </a:solidFill>
              </a:rPr>
              <a:t>Môn:</a:t>
            </a:r>
            <a:r>
              <a:rPr lang="en-US" sz="2800">
                <a:solidFill>
                  <a:srgbClr val="002060"/>
                </a:solidFill>
              </a:rPr>
              <a:t> Tin học</a:t>
            </a:r>
          </a:p>
        </p:txBody>
      </p:sp>
      <p:sp>
        <p:nvSpPr>
          <p:cNvPr id="20488" name="Text Box 11"/>
          <p:cNvSpPr txBox="1">
            <a:spLocks noChangeArrowheads="1"/>
          </p:cNvSpPr>
          <p:nvPr/>
        </p:nvSpPr>
        <p:spPr bwMode="auto">
          <a:xfrm>
            <a:off x="900113" y="1160463"/>
            <a:ext cx="6721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>
                <a:solidFill>
                  <a:srgbClr val="002060"/>
                </a:solidFill>
              </a:rPr>
              <a:t>Bài 6</a:t>
            </a:r>
            <a:r>
              <a:rPr lang="en-US" sz="2800">
                <a:solidFill>
                  <a:srgbClr val="002060"/>
                </a:solidFill>
              </a:rPr>
              <a:t>: Tô màu hoàn thiện tranh vẽ</a:t>
            </a: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395288" y="1592263"/>
            <a:ext cx="32051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>
                <a:solidFill>
                  <a:srgbClr val="3333FF"/>
                </a:solidFill>
              </a:rPr>
              <a:t>2. Tô màu cho tranh</a:t>
            </a: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446088" y="2005013"/>
            <a:ext cx="814228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 sz="2600" i="1">
                <a:solidFill>
                  <a:srgbClr val="FF0000"/>
                </a:solidFill>
              </a:rPr>
              <a:t>Các bước tô màu cho tranh “ Lá cờ Việt Nam”</a:t>
            </a:r>
            <a:endParaRPr lang="en-US" sz="26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0" grpId="0" animBg="1"/>
      <p:bldP spid="5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2819400" y="3538538"/>
            <a:ext cx="60452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700">
                <a:solidFill>
                  <a:srgbClr val="3333FF"/>
                </a:solidFill>
              </a:rPr>
              <a:t>Trình bày các bước tô màu cho tranh?</a:t>
            </a:r>
          </a:p>
        </p:txBody>
      </p:sp>
      <p:pic>
        <p:nvPicPr>
          <p:cNvPr id="3" name="Picture 13" descr="IMG (2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9288" y="2628900"/>
            <a:ext cx="1878012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 Box 11"/>
          <p:cNvSpPr txBox="1">
            <a:spLocks noChangeArrowheads="1"/>
          </p:cNvSpPr>
          <p:nvPr/>
        </p:nvSpPr>
        <p:spPr bwMode="auto">
          <a:xfrm>
            <a:off x="2286000" y="871538"/>
            <a:ext cx="3505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 dirty="0" err="1">
                <a:solidFill>
                  <a:srgbClr val="002060"/>
                </a:solidFill>
              </a:rPr>
              <a:t>Môn</a:t>
            </a:r>
            <a:r>
              <a:rPr lang="en-US" sz="2800" u="sng" dirty="0">
                <a:solidFill>
                  <a:srgbClr val="002060"/>
                </a:solidFill>
              </a:rPr>
              <a:t>:</a:t>
            </a:r>
            <a:r>
              <a:rPr lang="en-US" sz="2800" dirty="0">
                <a:solidFill>
                  <a:srgbClr val="002060"/>
                </a:solidFill>
              </a:rPr>
              <a:t> Tin </a:t>
            </a:r>
            <a:r>
              <a:rPr lang="en-US" sz="2800" dirty="0" err="1">
                <a:solidFill>
                  <a:srgbClr val="002060"/>
                </a:solidFill>
              </a:rPr>
              <a:t>học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21509" name="Text Box 11"/>
          <p:cNvSpPr txBox="1">
            <a:spLocks noChangeArrowheads="1"/>
          </p:cNvSpPr>
          <p:nvPr/>
        </p:nvSpPr>
        <p:spPr bwMode="auto">
          <a:xfrm>
            <a:off x="838200" y="1347788"/>
            <a:ext cx="807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>
                <a:solidFill>
                  <a:srgbClr val="002060"/>
                </a:solidFill>
              </a:rPr>
              <a:t>Bài 6</a:t>
            </a:r>
            <a:r>
              <a:rPr lang="en-US" sz="2800">
                <a:solidFill>
                  <a:srgbClr val="002060"/>
                </a:solidFill>
              </a:rPr>
              <a:t>: Tô màu hoàn thiện tranh vẽ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82600" y="2457450"/>
            <a:ext cx="7883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Các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bước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thực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hiện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tô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màu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cho</a:t>
            </a:r>
            <a:r>
              <a:rPr lang="en-US" sz="2800" dirty="0" smtClean="0">
                <a:solidFill>
                  <a:srgbClr val="FF0000"/>
                </a:solidFill>
              </a:rPr>
              <a:t> chi </a:t>
            </a:r>
            <a:r>
              <a:rPr lang="en-US" sz="2800" dirty="0" err="1" smtClean="0">
                <a:solidFill>
                  <a:srgbClr val="FF0000"/>
                </a:solidFill>
              </a:rPr>
              <a:t>tiết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tranh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11213" y="3319463"/>
            <a:ext cx="49101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Bước 1: Chọn công cụ tô màu 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74700" y="4378325"/>
            <a:ext cx="60150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Bước 2: Chọn màu tô trong hộp màu.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74700" y="5286375"/>
            <a:ext cx="76152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Bước 3: Nháy chuột vào vùng muốn tô để tô màu</a:t>
            </a:r>
          </a:p>
        </p:txBody>
      </p:sp>
      <p:sp>
        <p:nvSpPr>
          <p:cNvPr id="22534" name="Text Box 11"/>
          <p:cNvSpPr txBox="1">
            <a:spLocks noChangeArrowheads="1"/>
          </p:cNvSpPr>
          <p:nvPr/>
        </p:nvSpPr>
        <p:spPr bwMode="auto">
          <a:xfrm>
            <a:off x="2286000" y="871538"/>
            <a:ext cx="350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 dirty="0" err="1">
                <a:solidFill>
                  <a:srgbClr val="002060"/>
                </a:solidFill>
              </a:rPr>
              <a:t>Môn</a:t>
            </a:r>
            <a:r>
              <a:rPr lang="en-US" sz="2800" u="sng" dirty="0">
                <a:solidFill>
                  <a:srgbClr val="002060"/>
                </a:solidFill>
              </a:rPr>
              <a:t>:</a:t>
            </a:r>
            <a:r>
              <a:rPr lang="en-US" sz="2800" dirty="0">
                <a:solidFill>
                  <a:srgbClr val="002060"/>
                </a:solidFill>
              </a:rPr>
              <a:t> Tin </a:t>
            </a:r>
            <a:r>
              <a:rPr lang="en-US" sz="2800" dirty="0" err="1">
                <a:solidFill>
                  <a:srgbClr val="002060"/>
                </a:solidFill>
              </a:rPr>
              <a:t>học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22535" name="Text Box 11"/>
          <p:cNvSpPr txBox="1">
            <a:spLocks noChangeArrowheads="1"/>
          </p:cNvSpPr>
          <p:nvPr/>
        </p:nvSpPr>
        <p:spPr bwMode="auto">
          <a:xfrm>
            <a:off x="838200" y="1347788"/>
            <a:ext cx="807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>
                <a:solidFill>
                  <a:srgbClr val="002060"/>
                </a:solidFill>
              </a:rPr>
              <a:t>Bài 6</a:t>
            </a:r>
            <a:r>
              <a:rPr lang="en-US" sz="2800">
                <a:solidFill>
                  <a:srgbClr val="002060"/>
                </a:solidFill>
              </a:rPr>
              <a:t>: Tô màu hoàn thiện tranh vẽ</a:t>
            </a:r>
          </a:p>
        </p:txBody>
      </p:sp>
      <p:pic>
        <p:nvPicPr>
          <p:cNvPr id="12" name="Picture 11" descr="tô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4813" y="3282950"/>
            <a:ext cx="49688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99263" y="4195763"/>
            <a:ext cx="18256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1"/>
          <p:cNvSpPr txBox="1">
            <a:spLocks noChangeArrowheads="1"/>
          </p:cNvSpPr>
          <p:nvPr/>
        </p:nvSpPr>
        <p:spPr bwMode="auto">
          <a:xfrm>
            <a:off x="2286000" y="871538"/>
            <a:ext cx="350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>
                <a:solidFill>
                  <a:srgbClr val="002060"/>
                </a:solidFill>
              </a:rPr>
              <a:t>Môn:</a:t>
            </a:r>
            <a:r>
              <a:rPr lang="en-US" sz="2800">
                <a:solidFill>
                  <a:srgbClr val="002060"/>
                </a:solidFill>
              </a:rPr>
              <a:t> Tin học</a:t>
            </a:r>
          </a:p>
        </p:txBody>
      </p:sp>
      <p:sp>
        <p:nvSpPr>
          <p:cNvPr id="23555" name="Text Box 11"/>
          <p:cNvSpPr txBox="1">
            <a:spLocks noChangeArrowheads="1"/>
          </p:cNvSpPr>
          <p:nvPr/>
        </p:nvSpPr>
        <p:spPr bwMode="auto">
          <a:xfrm>
            <a:off x="838200" y="1347788"/>
            <a:ext cx="807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>
                <a:solidFill>
                  <a:srgbClr val="002060"/>
                </a:solidFill>
              </a:rPr>
              <a:t>Bài 6</a:t>
            </a:r>
            <a:r>
              <a:rPr lang="en-US" sz="2800">
                <a:solidFill>
                  <a:srgbClr val="002060"/>
                </a:solidFill>
              </a:rPr>
              <a:t>: Tô màu hoàn thiện tranh vẽ</a:t>
            </a:r>
          </a:p>
        </p:txBody>
      </p:sp>
      <p:sp>
        <p:nvSpPr>
          <p:cNvPr id="5" name="Cloud 4"/>
          <p:cNvSpPr/>
          <p:nvPr/>
        </p:nvSpPr>
        <p:spPr>
          <a:xfrm>
            <a:off x="847725" y="2662238"/>
            <a:ext cx="7704138" cy="3143250"/>
          </a:xfrm>
          <a:prstGeom prst="cloud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Cloud 5"/>
          <p:cNvSpPr/>
          <p:nvPr/>
        </p:nvSpPr>
        <p:spPr>
          <a:xfrm>
            <a:off x="1085850" y="2954338"/>
            <a:ext cx="7294563" cy="2598737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774825" y="3536950"/>
            <a:ext cx="693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/>
              <a:t>- Sử dụng công cụ        để tô màu cho bài vẽ</a:t>
            </a:r>
          </a:p>
        </p:txBody>
      </p:sp>
      <p:pic>
        <p:nvPicPr>
          <p:cNvPr id="10" name="Picture 9" descr="tô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0250" y="3611563"/>
            <a:ext cx="463550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774825" y="4257675"/>
            <a:ext cx="693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/>
              <a:t>- Vùng tô màu phải là một vùng khép kín</a:t>
            </a:r>
          </a:p>
        </p:txBody>
      </p:sp>
      <p:sp>
        <p:nvSpPr>
          <p:cNvPr id="23561" name="TextBox 14"/>
          <p:cNvSpPr txBox="1">
            <a:spLocks noChangeArrowheads="1"/>
          </p:cNvSpPr>
          <p:nvPr/>
        </p:nvSpPr>
        <p:spPr bwMode="auto">
          <a:xfrm>
            <a:off x="701675" y="2260600"/>
            <a:ext cx="33226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u="sng">
                <a:solidFill>
                  <a:srgbClr val="FF0000"/>
                </a:solidFill>
              </a:rPr>
              <a:t>Em cần ghi nhớ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5098</TotalTime>
  <Words>500</Words>
  <Application>Microsoft Office PowerPoint</Application>
  <PresentationFormat>On-screen Show (4:3)</PresentationFormat>
  <Paragraphs>71</Paragraphs>
  <Slides>16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nguyen van phu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Quy ñoàng maãu soá caùc phaân soá</dc:title>
  <dc:creator>nguyen cao minh</dc:creator>
  <cp:lastModifiedBy>Windows User</cp:lastModifiedBy>
  <cp:revision>461</cp:revision>
  <dcterms:created xsi:type="dcterms:W3CDTF">2007-01-31T15:27:14Z</dcterms:created>
  <dcterms:modified xsi:type="dcterms:W3CDTF">2021-11-29T06:59:30Z</dcterms:modified>
</cp:coreProperties>
</file>